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9" r:id="rId6"/>
    <p:sldId id="274" r:id="rId7"/>
    <p:sldId id="275" r:id="rId8"/>
    <p:sldId id="277" r:id="rId9"/>
    <p:sldId id="263" r:id="rId10"/>
    <p:sldId id="278" r:id="rId11"/>
    <p:sldId id="279" r:id="rId12"/>
    <p:sldId id="264" r:id="rId13"/>
    <p:sldId id="280" r:id="rId14"/>
    <p:sldId id="281" r:id="rId15"/>
    <p:sldId id="285" r:id="rId16"/>
    <p:sldId id="286" r:id="rId17"/>
    <p:sldId id="287" r:id="rId18"/>
    <p:sldId id="291" r:id="rId19"/>
    <p:sldId id="288" r:id="rId20"/>
    <p:sldId id="289" r:id="rId21"/>
    <p:sldId id="290" r:id="rId22"/>
    <p:sldId id="271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49C110-BE34-CEDA-58C4-CE3CF59262D8}" name="Lisa Levy" initials="LL" userId="S::LLevy@fhi360.org::7fe64571-fc8b-482c-9765-e24e49e35243" providerId="AD"/>
  <p188:author id="{8B20EE7D-0747-AA46-FDEB-C85A20830C7C}" name="Katie McCarthy" initials="KM" userId="S::KMcCarthy@fhi360.org::61aff1c9-6820-47db-9efa-4d45c508a193" providerId="AD"/>
  <p188:author id="{E8E30FF3-2CC3-B211-ED4B-B9E4A5C9EB24}" name="Melissa Allen" initials="MA" userId="S::mallen@fhi360.org::8cfbf817-b006-4d15-9df9-a08f2c44fd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D91"/>
    <a:srgbClr val="8CC63F"/>
    <a:srgbClr val="0432FF"/>
    <a:srgbClr val="000000"/>
    <a:srgbClr val="DEDEDE"/>
    <a:srgbClr val="386072"/>
    <a:srgbClr val="239CCF"/>
    <a:srgbClr val="446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/>
    <p:restoredTop sz="80284"/>
  </p:normalViewPr>
  <p:slideViewPr>
    <p:cSldViewPr snapToGrid="0">
      <p:cViewPr varScale="1">
        <p:scale>
          <a:sx n="97" d="100"/>
          <a:sy n="97" d="100"/>
        </p:scale>
        <p:origin x="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BE89E-41BB-4288-9EA3-874053FCA7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1A6D-1BC6-4FBC-B151-5EF276494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6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Status of the LAC Item will indicate if it has been completed or incomplete.</a:t>
            </a:r>
          </a:p>
          <a:p>
            <a:br>
              <a:rPr lang="en-US" dirty="0"/>
            </a:br>
            <a:r>
              <a:rPr lang="en-US" dirty="0"/>
              <a:t>Fields that are not required for the protocol (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Leukopaks</a:t>
            </a:r>
            <a:r>
              <a:rPr lang="en-US" dirty="0"/>
              <a:t>) will be indicated as N/A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8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 the new attestation items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2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7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Fields that are not required for the protocol (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dirty="0" err="1"/>
              <a:t>Leukopaks</a:t>
            </a:r>
            <a:r>
              <a:rPr lang="en-US" dirty="0"/>
              <a:t>) will be indicated as N/A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5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new attestation Items (#7 and #8)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9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PAL query confusing? Reach out to the 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48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need to enroll in proficiency testing – reach out the LC and we will make the request on your behalf. </a:t>
            </a:r>
          </a:p>
          <a:p>
            <a:r>
              <a:rPr lang="en-US" dirty="0"/>
              <a:t>Backup trouble? LC can often aid in finding a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3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website on each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11A6D-1BC6-4FBC-B151-5EF2764940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330F7-AC08-678F-0443-FE6C5A6090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8" y="-22202"/>
            <a:ext cx="12188952" cy="6880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77CDBA-022C-341E-229D-EE6300E94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23" y="136525"/>
            <a:ext cx="7030027" cy="3025219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29823-EB85-F59F-7A8D-4F964282D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24" y="3173413"/>
            <a:ext cx="549650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0B48766E-1007-C9A8-08B1-38C07FDF4E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8177" y="3161745"/>
            <a:ext cx="3431028" cy="19870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32662-FAFE-105B-33CE-D12BEC5EBC25}"/>
              </a:ext>
            </a:extLst>
          </p:cNvPr>
          <p:cNvSpPr txBox="1"/>
          <p:nvPr userDrawn="1"/>
        </p:nvSpPr>
        <p:spPr>
          <a:xfrm>
            <a:off x="8001000" y="5148779"/>
            <a:ext cx="3805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MEETING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3372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F357-B800-BC67-24EC-799CE708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B707E6-7D7D-BA0C-E2E2-0715D188C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5278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33A54-40D7-DAE2-1089-25C1A8E07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CCBAF-A21E-8517-F5CF-30190EC5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DFD8-E069-4A75-A137-B09643A73CA4}" type="datetime3">
              <a:rPr lang="en-US" smtClean="0"/>
              <a:t>30 January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11F68-E75D-EEC2-8491-84C4CA8D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235F7-AC1E-CB03-AD6A-E4256DDF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CD3FA42D-836A-1AC1-1C88-4DF2F5E07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E9A02-AD30-BDAE-D667-60809C8B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C24EE-28E4-AE40-1F96-66AC2B4D9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7629-D080-1550-79FB-DE28BAA2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64EC-802D-4AE8-A27F-85351D3A2D7E}" type="datetime3">
              <a:rPr lang="en-US" smtClean="0"/>
              <a:t>30 January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3E2E2-277A-A1DE-6648-349E7951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F0E38-36DE-2476-8E59-42A27BDC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D12AAC4-3C02-BCFC-0F74-C53AEF13AE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7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45730-A679-9F7A-9C8D-B367F8F3A8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62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55315-D93D-1FBC-407D-4760CFBE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62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83EAE-F6DE-DFE2-3CE8-29DAF086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4DFA-0D4C-44B5-B98F-5175EC483086}" type="datetime3">
              <a:rPr lang="en-US" smtClean="0"/>
              <a:t>30 January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49100-B080-CDC4-4FC4-7F8603FE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47BD-AEAD-9C18-FFDE-79BB445B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3A36E50-406B-0F0F-31E6-B0714A858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01BC9-853A-FB03-2966-112EA6782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11F7B-CCC9-50D9-6F6E-81F450E7C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80159"/>
            <a:ext cx="11201400" cy="45720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A9950-F7EA-792D-8E10-43FD9F43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7267-BA3E-4CB3-8E46-BA9448F94AEF}" type="datetime3">
              <a:rPr lang="en-US" smtClean="0"/>
              <a:t>30 January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4E6B4-F2D4-F974-45AE-BFA3247B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FB5A-B555-01D5-B352-5CEDE1E5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FEE4919-15A8-4F97-F5F8-56E75FB6D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7B3B5-1DC4-15C9-E93C-C0D2C6DDC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50" y="4107308"/>
            <a:ext cx="12192150" cy="1250504"/>
          </a:xfrm>
          <a:solidFill>
            <a:srgbClr val="DEDEDE"/>
          </a:solidFill>
        </p:spPr>
        <p:txBody>
          <a:bodyPr anchor="ctr"/>
          <a:lstStyle>
            <a:lvl1pPr marL="171450" indent="0">
              <a:buNone/>
              <a:defRPr sz="2400">
                <a:solidFill>
                  <a:srgbClr val="38607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A7F22-E676-60A9-F139-BFD93D41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79C3-8F7E-4365-A6C4-B2B4D1735AD9}" type="datetime3">
              <a:rPr lang="en-US" smtClean="0"/>
              <a:t>30 January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1415-6AE3-23C2-F468-F3935789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D78F3A-F4DB-4338-49DA-6D5F4AE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50" y="5715000"/>
            <a:ext cx="685800" cy="1143000"/>
          </a:xfrm>
          <a:noFill/>
        </p:spPr>
        <p:txBody>
          <a:bodyPr/>
          <a:lstStyle>
            <a:lvl1pPr>
              <a:defRPr>
                <a:solidFill>
                  <a:srgbClr val="239CCF"/>
                </a:solidFill>
              </a:defRPr>
            </a:lvl1pPr>
          </a:lstStyle>
          <a:p>
            <a:fld id="{229F4CAC-D959-4100-86DF-E7EAE23743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5F61CA24-80FE-DFBE-13AF-CCB1F98AA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" y="-1"/>
            <a:ext cx="12188952" cy="41073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86713-3043-20C8-6E58-F7EB41B2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02" y="232222"/>
            <a:ext cx="6820050" cy="3196778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91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9196-54E1-62CA-C7BE-FA3130FCF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1D30-B182-A498-CFF3-4B5DB6174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8016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D9603-0A5A-8A8D-4624-E9C2DA36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28016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321CF-1CFD-91C1-EFDF-78FD8561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9A4D-1A66-4D88-8A07-2A1EA472DC5D}" type="datetime3">
              <a:rPr lang="en-US" smtClean="0"/>
              <a:t>30 January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79AB4-B029-2D6A-A1E8-6FF06A0BA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73C1F-D914-70D1-D9EC-8BAE3D34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A19F809-0EF3-C696-4DD1-E7A975902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4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8A66-835B-380B-3364-DE4CD6E4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56"/>
            <a:ext cx="11201400" cy="1134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ECA4-505C-3C2F-5600-E01060B0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99" y="1139998"/>
            <a:ext cx="11201399" cy="825962"/>
          </a:xfrm>
        </p:spPr>
        <p:txBody>
          <a:bodyPr anchor="ctr">
            <a:no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92D64-2605-B249-0C14-1374D02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799" y="2090141"/>
            <a:ext cx="11201399" cy="370105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725CF-1DBE-6EED-582A-0786CE7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14D-7F02-4EE1-A944-7D2914606B42}" type="datetime3">
              <a:rPr lang="en-US" smtClean="0"/>
              <a:t>30 January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1A390-8474-7BDB-5FAC-52A3BD12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68982-017B-3D90-6798-B6888702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5BD7015-93D7-7D1B-36F0-B0FE42DD6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8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8A66-835B-380B-3364-DE4CD6E4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56"/>
            <a:ext cx="11201400" cy="11406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ECA4-505C-3C2F-5600-E01060B0D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80160"/>
            <a:ext cx="5486400" cy="685800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92D64-2605-B249-0C14-1374D027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090141"/>
            <a:ext cx="5486400" cy="3701058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67330-6787-53D0-F3E1-D413BB199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280160"/>
            <a:ext cx="5486400" cy="685800"/>
          </a:xfrm>
        </p:spPr>
        <p:txBody>
          <a:bodyPr anchor="b">
            <a:normAutofit/>
          </a:bodyPr>
          <a:lstStyle>
            <a:lvl1pPr marL="0" indent="0">
              <a:buNone/>
              <a:defRPr sz="3000" b="1">
                <a:solidFill>
                  <a:srgbClr val="239C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0E7CF-5437-5602-FFDA-E0D765B25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090140"/>
            <a:ext cx="5486400" cy="370105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725CF-1DBE-6EED-582A-0786CE7A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C14D-7F02-4EE1-A944-7D2914606B42}" type="datetime3">
              <a:rPr lang="en-US" smtClean="0"/>
              <a:t>30 January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21A390-8474-7BDB-5FAC-52A3BD12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68982-017B-3D90-6798-B6888702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C5BD7015-93D7-7D1B-36F0-B0FE42DD63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4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D4002-CE85-EDCC-DDD7-0C19E523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3239F-662B-11E1-D6BF-98DAA55D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1770-892A-4515-9921-3E13E9CEF481}" type="datetime3">
              <a:rPr lang="en-US" smtClean="0"/>
              <a:t>30 January 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FB9CD-6E99-A134-F238-ABEC7AAE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44C2B-FE66-BA52-BC20-7FF685D8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3D47FD47-E88F-E0FA-EC50-7C557862B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B8242-25A1-8286-A7EB-23CA33AB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7BB9-B8BB-4D68-BE0C-36932CA6EBC4}" type="datetime3">
              <a:rPr lang="en-US" smtClean="0"/>
              <a:t>30 January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DAC646-ADF5-6520-4EFD-7C948E95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868B6-3A52-998B-4472-EE2A6730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7F3AEE05-C8E7-7DBA-5EA4-AF56B561C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FE0E6-989C-D50F-CBC6-F4672D99C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ED255-256E-8FB4-1170-463C1E55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5278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3683C4-0D22-616B-3009-20D60B079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3C69B-99E9-0E0D-B073-369A689A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8CB8-3745-469A-99E7-DF76B2BB4BEA}" type="datetime3">
              <a:rPr lang="en-US" smtClean="0"/>
              <a:t>30 January 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3AE7-CC2B-FD2A-B6F0-85F9ED60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DBF47-7779-EBDA-AB5C-59D4F0BB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92E6A216-36C2-76B2-C995-175178BDB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91" y="1139998"/>
            <a:ext cx="685801" cy="57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D0A6F-158A-E425-332D-48419B26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1430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7142A-8554-758C-04EE-39962E3C6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80160"/>
            <a:ext cx="11201400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C8FC2-194D-FB66-0D27-07820F7E5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5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BA916-909C-4FB7-B130-4667C919F87A}" type="datetime3">
              <a:rPr lang="en-US" smtClean="0"/>
              <a:t>30 January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F473-AED3-DCF4-2255-2B3706383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3727" y="6356348"/>
            <a:ext cx="652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D43DF-F1B3-F0A6-0F2A-916B1DD1A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3175"/>
            <a:ext cx="685800" cy="1143000"/>
          </a:xfrm>
          <a:prstGeom prst="rect">
            <a:avLst/>
          </a:prstGeom>
          <a:solidFill>
            <a:srgbClr val="386072"/>
          </a:solidFill>
        </p:spPr>
        <p:txBody>
          <a:bodyPr vert="horz" lIns="91440" tIns="45720" rIns="91440" bIns="45720" rtlCol="0" anchor="b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29F4CAC-D959-4100-86DF-E7EAE23743F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30AF4-EEA1-9678-60F1-6C2419B9CEC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12" y="5841888"/>
            <a:ext cx="1903488" cy="10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9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860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239CCF"/>
        </a:buClr>
        <a:buFont typeface="Arial" panose="020B0604020202020204" pitchFamily="34" charset="0"/>
        <a:buChar char="•"/>
        <a:defRPr sz="2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8CC63F"/>
        </a:buClr>
        <a:buFont typeface="Arial" panose="020B0604020202020204" pitchFamily="34" charset="0"/>
        <a:buChar char="–"/>
        <a:defRPr sz="24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62D91"/>
        </a:buClr>
        <a:buFont typeface="Wingdings" panose="05000000000000000000" pitchFamily="2" charset="2"/>
        <a:buChar char="§"/>
        <a:defRPr sz="20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239CCF"/>
        </a:buClr>
        <a:buFont typeface="Arial" panose="020B0604020202020204" pitchFamily="34" charset="0"/>
        <a:buChar char="•"/>
        <a:defRPr sz="1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239CCF"/>
        </a:buClr>
        <a:buFont typeface="Arial" panose="020B0604020202020204" pitchFamily="34" charset="0"/>
        <a:buChar char="•"/>
        <a:defRPr sz="1800" kern="1200">
          <a:solidFill>
            <a:srgbClr val="38607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abcentral.org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milabcentral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tg-impaact-lc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ctg-impaact-lc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ctg-impaact-lc.org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ctg-impaact-lc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mailto:impaact.qaqc@fstrf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abcentral.org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milabcentral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D608-AED0-9BB0-4777-A807E1F5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35172"/>
            <a:ext cx="8126764" cy="3390446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IMPAACT Laboratory Center Interactive</a:t>
            </a:r>
            <a:br>
              <a:rPr lang="en-US" sz="4800" b="1" dirty="0"/>
            </a:br>
            <a:r>
              <a:rPr lang="en-US" sz="2000" b="1" dirty="0"/>
              <a:t> </a:t>
            </a:r>
            <a:br>
              <a:rPr lang="en-US" sz="4800" dirty="0"/>
            </a:br>
            <a:r>
              <a:rPr lang="en-US" sz="4400" dirty="0"/>
              <a:t>Laboratory Activation Checklist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2029-EC1D-55F2-E5D0-C87447375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24" y="3924528"/>
            <a:ext cx="5496502" cy="1655762"/>
          </a:xfrm>
        </p:spPr>
        <p:txBody>
          <a:bodyPr>
            <a:normAutofit/>
          </a:bodyPr>
          <a:lstStyle/>
          <a:p>
            <a:r>
              <a:rPr lang="en-US" dirty="0"/>
              <a:t>Ceora Beijer, BS</a:t>
            </a:r>
          </a:p>
          <a:p>
            <a:r>
              <a:rPr lang="en-US" dirty="0"/>
              <a:t>Project Manager</a:t>
            </a:r>
          </a:p>
          <a:p>
            <a:r>
              <a:rPr lang="en-US" dirty="0"/>
              <a:t>26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36846482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24328-C6AE-26DF-3D3B-9FC09016C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F3CFB-68B7-605D-62DF-B9550316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0E789F-945E-97A8-6F58-9C2FBD13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02" y="389384"/>
            <a:ext cx="9867398" cy="3196778"/>
          </a:xfrm>
        </p:spPr>
        <p:txBody>
          <a:bodyPr/>
          <a:lstStyle/>
          <a:p>
            <a:r>
              <a:rPr lang="en-US" b="1" dirty="0"/>
              <a:t>Non-US (International) LAC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026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8"/>
            <a:ext cx="112014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Non-US (International) LAC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F0A34-8F19-CA67-1276-5A0A6EEDD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80160"/>
            <a:ext cx="11201400" cy="52979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Site/Labs are responsible for: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1. Completion of the Protocol Analyte List (PAL) and associated documents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2. Successful proficiency testing scores for the applicable laboratory(</a:t>
            </a:r>
            <a:r>
              <a:rPr lang="en-US" dirty="0" err="1"/>
              <a:t>ies</a:t>
            </a:r>
            <a:r>
              <a:rPr lang="en-US" dirty="0"/>
              <a:t>)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3. Closed Action Plans (AP) and Investigation Reports (IR)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4. Uploading current Supporting Documentation (CV and SOP Index)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	*All documentation should be submitted via the MiLab Central Database 	(</a:t>
            </a:r>
            <a:r>
              <a:rPr lang="en-US" dirty="0">
                <a:hlinkClick r:id="rId2"/>
              </a:rPr>
              <a:t>www.milabcentral.org</a:t>
            </a:r>
            <a:r>
              <a:rPr lang="en-US" dirty="0"/>
              <a:t>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5. Completion of the Laboratory Attestation, via DocuSign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320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8"/>
            <a:ext cx="11201400" cy="1143000"/>
          </a:xfrm>
        </p:spPr>
        <p:txBody>
          <a:bodyPr>
            <a:normAutofit/>
          </a:bodyPr>
          <a:lstStyle/>
          <a:p>
            <a:r>
              <a:rPr lang="en-US" b="1" dirty="0"/>
              <a:t>Non-US (International) 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12</a:t>
            </a:fld>
            <a:endParaRPr lang="en-US"/>
          </a:p>
        </p:txBody>
      </p:sp>
      <p:pic>
        <p:nvPicPr>
          <p:cNvPr id="2" name="Content Placeholder 2" descr="A screenshot of a lab registration&#10;&#10;Description automatically generated">
            <a:extLst>
              <a:ext uri="{FF2B5EF4-FFF2-40B4-BE49-F238E27FC236}">
                <a16:creationId xmlns:a16="http://schemas.microsoft.com/office/drawing/2014/main" id="{337BFC05-4B3C-C8CB-8A86-74C50D9DF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78430" r="8899"/>
          <a:stretch/>
        </p:blipFill>
        <p:spPr>
          <a:xfrm>
            <a:off x="825500" y="5505133"/>
            <a:ext cx="5263832" cy="1143000"/>
          </a:xfr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F7368366-D8A0-F643-81CD-5AF0F2CF6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>
          <a:xfrm>
            <a:off x="825500" y="1458589"/>
            <a:ext cx="5263832" cy="3940821"/>
          </a:xfrm>
          <a:prstGeom prst="rect">
            <a:avLst/>
          </a:prstGeom>
        </p:spPr>
      </p:pic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82169A23-9FB3-116E-2461-91369D448C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8"/>
          <a:stretch/>
        </p:blipFill>
        <p:spPr>
          <a:xfrm>
            <a:off x="5983210" y="1319801"/>
            <a:ext cx="5383290" cy="4756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98D05-2B3C-111D-5F9E-B38DFB83E336}"/>
              </a:ext>
            </a:extLst>
          </p:cNvPr>
          <p:cNvSpPr txBox="1"/>
          <p:nvPr/>
        </p:nvSpPr>
        <p:spPr>
          <a:xfrm>
            <a:off x="8283368" y="1903071"/>
            <a:ext cx="349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C63F"/>
                </a:solidFill>
              </a:rPr>
              <a:t>To be presented in further detail </a:t>
            </a:r>
            <a:br>
              <a:rPr lang="en-US" dirty="0">
                <a:solidFill>
                  <a:srgbClr val="8CC63F"/>
                </a:solidFill>
              </a:rPr>
            </a:br>
            <a:r>
              <a:rPr lang="en-US" dirty="0">
                <a:solidFill>
                  <a:srgbClr val="8CC63F"/>
                </a:solidFill>
              </a:rPr>
              <a:t>by Sara Zabih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3EF4C-F9AA-62CA-74CD-27B319D39E75}"/>
              </a:ext>
            </a:extLst>
          </p:cNvPr>
          <p:cNvSpPr txBox="1"/>
          <p:nvPr/>
        </p:nvSpPr>
        <p:spPr>
          <a:xfrm>
            <a:off x="8283369" y="2838562"/>
            <a:ext cx="349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C63F"/>
                </a:solidFill>
              </a:rPr>
              <a:t>To be presented in further detail </a:t>
            </a:r>
            <a:br>
              <a:rPr lang="en-US" dirty="0">
                <a:solidFill>
                  <a:srgbClr val="8CC63F"/>
                </a:solidFill>
              </a:rPr>
            </a:br>
            <a:r>
              <a:rPr lang="en-US" dirty="0">
                <a:solidFill>
                  <a:srgbClr val="8CC63F"/>
                </a:solidFill>
              </a:rPr>
              <a:t>by Helty Adisetiyo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4DF980-E2DF-15C0-2E3B-1BC75FF4F0C7}"/>
              </a:ext>
            </a:extLst>
          </p:cNvPr>
          <p:cNvSpPr txBox="1"/>
          <p:nvPr/>
        </p:nvSpPr>
        <p:spPr>
          <a:xfrm>
            <a:off x="8283369" y="3749864"/>
            <a:ext cx="3493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CC63F"/>
                </a:solidFill>
              </a:rPr>
              <a:t>To be presented in further detail </a:t>
            </a:r>
            <a:br>
              <a:rPr lang="en-US" dirty="0">
                <a:solidFill>
                  <a:srgbClr val="8CC63F"/>
                </a:solidFill>
              </a:rPr>
            </a:br>
            <a:r>
              <a:rPr lang="en-US" dirty="0">
                <a:solidFill>
                  <a:srgbClr val="8CC63F"/>
                </a:solidFill>
              </a:rPr>
              <a:t>by Diane Costello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A7583-0031-8E4C-B145-28F0A81D446C}"/>
              </a:ext>
            </a:extLst>
          </p:cNvPr>
          <p:cNvSpPr txBox="1"/>
          <p:nvPr/>
        </p:nvSpPr>
        <p:spPr>
          <a:xfrm>
            <a:off x="8390002" y="4702062"/>
            <a:ext cx="3280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Successful 2 out of 3 most recent 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600" dirty="0">
                <a:solidFill>
                  <a:srgbClr val="662D91"/>
                </a:solidFill>
              </a:rPr>
              <a:t>PT scores (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662D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lang="en-US" sz="1600" dirty="0">
                <a:solidFill>
                  <a:srgbClr val="662D91"/>
                </a:solidFill>
              </a:rPr>
              <a:t>80)</a:t>
            </a:r>
            <a:br>
              <a:rPr lang="en-US" sz="1600" dirty="0">
                <a:solidFill>
                  <a:srgbClr val="662D91"/>
                </a:solidFill>
              </a:rPr>
            </a:br>
            <a:endParaRPr lang="en-US" sz="1600" dirty="0">
              <a:solidFill>
                <a:srgbClr val="662D9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B1847-E0F5-3BEA-D41F-8578D4620BE6}"/>
              </a:ext>
            </a:extLst>
          </p:cNvPr>
          <p:cNvSpPr txBox="1"/>
          <p:nvPr/>
        </p:nvSpPr>
        <p:spPr>
          <a:xfrm>
            <a:off x="8470628" y="5666150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Successful 2 out of 3 most recent 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600" dirty="0">
                <a:solidFill>
                  <a:srgbClr val="662D91"/>
                </a:solidFill>
              </a:rPr>
              <a:t>PT score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FB552F75-83FB-91A0-DB29-439C70D9DF14}"/>
              </a:ext>
            </a:extLst>
          </p:cNvPr>
          <p:cNvSpPr/>
          <p:nvPr/>
        </p:nvSpPr>
        <p:spPr>
          <a:xfrm rot="5400000" flipH="1">
            <a:off x="8119445" y="991734"/>
            <a:ext cx="702365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extLst>
              <a:ext uri="{FF2B5EF4-FFF2-40B4-BE49-F238E27FC236}">
                <a16:creationId xmlns:a16="http://schemas.microsoft.com/office/drawing/2014/main" id="{A897D1F4-0A79-6BBF-DAA3-8DCDDDEC2537}"/>
              </a:ext>
            </a:extLst>
          </p:cNvPr>
          <p:cNvSpPr/>
          <p:nvPr/>
        </p:nvSpPr>
        <p:spPr>
          <a:xfrm rot="5400000" flipH="1">
            <a:off x="9542607" y="968237"/>
            <a:ext cx="702365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380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8"/>
            <a:ext cx="11201400" cy="1143000"/>
          </a:xfrm>
        </p:spPr>
        <p:txBody>
          <a:bodyPr>
            <a:normAutofit/>
          </a:bodyPr>
          <a:lstStyle/>
          <a:p>
            <a:r>
              <a:rPr lang="en-US" b="1" dirty="0"/>
              <a:t>Non-US (International) LAC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A screenshot of a document&#10;&#10;Description automatically generated">
            <a:extLst>
              <a:ext uri="{FF2B5EF4-FFF2-40B4-BE49-F238E27FC236}">
                <a16:creationId xmlns:a16="http://schemas.microsoft.com/office/drawing/2014/main" id="{58722443-E55F-8459-BF6D-6A13FA14D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50"/>
          <a:stretch/>
        </p:blipFill>
        <p:spPr>
          <a:xfrm>
            <a:off x="802048" y="1671145"/>
            <a:ext cx="5383290" cy="1457348"/>
          </a:xfrm>
          <a:prstGeom prst="rect">
            <a:avLst/>
          </a:prstGeom>
        </p:spPr>
      </p:pic>
      <p:pic>
        <p:nvPicPr>
          <p:cNvPr id="12" name="Picture 11" descr="A screenshot of a survey&#10;&#10;Description automatically generated">
            <a:extLst>
              <a:ext uri="{FF2B5EF4-FFF2-40B4-BE49-F238E27FC236}">
                <a16:creationId xmlns:a16="http://schemas.microsoft.com/office/drawing/2014/main" id="{97A5C4AC-A104-C209-1D14-CEBFE2B3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" b="14269"/>
          <a:stretch/>
        </p:blipFill>
        <p:spPr>
          <a:xfrm>
            <a:off x="802048" y="3120610"/>
            <a:ext cx="5740400" cy="3368390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FC4CCDA0-5CCF-D89E-E86A-0CEC01E80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55" y="1320947"/>
            <a:ext cx="5727700" cy="2184400"/>
          </a:xfrm>
          <a:prstGeom prst="rect">
            <a:avLst/>
          </a:prstGeom>
        </p:spPr>
      </p:pic>
      <p:pic>
        <p:nvPicPr>
          <p:cNvPr id="16" name="Picture 15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4E0F8FEB-B126-8856-E946-3C024C4F42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8"/>
          <a:stretch/>
        </p:blipFill>
        <p:spPr>
          <a:xfrm>
            <a:off x="6249155" y="3314350"/>
            <a:ext cx="5816600" cy="29809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E986E2-6CF7-9253-815F-7DC12D0B291F}"/>
              </a:ext>
            </a:extLst>
          </p:cNvPr>
          <p:cNvSpPr txBox="1"/>
          <p:nvPr/>
        </p:nvSpPr>
        <p:spPr>
          <a:xfrm>
            <a:off x="3262383" y="1581249"/>
            <a:ext cx="3280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Successful 2 out of 3 most recent 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600" dirty="0">
                <a:solidFill>
                  <a:srgbClr val="662D91"/>
                </a:solidFill>
              </a:rPr>
              <a:t>PT 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9358ED-2EA6-549E-09C4-E816186E62C4}"/>
              </a:ext>
            </a:extLst>
          </p:cNvPr>
          <p:cNvSpPr txBox="1"/>
          <p:nvPr/>
        </p:nvSpPr>
        <p:spPr>
          <a:xfrm>
            <a:off x="3057990" y="2537713"/>
            <a:ext cx="3216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All Action Plans and 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600" dirty="0">
                <a:solidFill>
                  <a:srgbClr val="662D91"/>
                </a:solidFill>
              </a:rPr>
              <a:t>Investigation Reports must be closed, prior to submitting for lab approval. 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200" dirty="0">
                <a:solidFill>
                  <a:srgbClr val="662D91"/>
                </a:solidFill>
              </a:rPr>
              <a:t>*APs and IRs open for &lt; 30 days will not delay lab activation.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409167-ED4F-81F3-6034-13C4F6E66A91}"/>
              </a:ext>
            </a:extLst>
          </p:cNvPr>
          <p:cNvSpPr txBox="1"/>
          <p:nvPr/>
        </p:nvSpPr>
        <p:spPr>
          <a:xfrm>
            <a:off x="3026081" y="6066609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Should be indicated on the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600" dirty="0">
                <a:solidFill>
                  <a:srgbClr val="662D91"/>
                </a:solidFill>
              </a:rPr>
              <a:t> Specimen Flowchart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2E2C44-3A5C-03E1-3BBB-0F05C8711F47}"/>
              </a:ext>
            </a:extLst>
          </p:cNvPr>
          <p:cNvSpPr txBox="1"/>
          <p:nvPr/>
        </p:nvSpPr>
        <p:spPr>
          <a:xfrm>
            <a:off x="3294291" y="4371915"/>
            <a:ext cx="321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Documents should be uploaded to the MiLab Central Database (</a:t>
            </a:r>
            <a:r>
              <a:rPr lang="en-US" sz="1600" dirty="0">
                <a:solidFill>
                  <a:srgbClr val="662D91"/>
                </a:solidFill>
                <a:hlinkClick r:id="rId7"/>
              </a:rPr>
              <a:t>www.milabcentral.org</a:t>
            </a:r>
            <a:r>
              <a:rPr lang="en-US" sz="1600" dirty="0">
                <a:solidFill>
                  <a:srgbClr val="662D91"/>
                </a:solidFill>
              </a:rPr>
              <a:t>) under the lab’s supporting documents section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7DFEB-9560-2AED-380D-E49AA6957A7F}"/>
              </a:ext>
            </a:extLst>
          </p:cNvPr>
          <p:cNvSpPr txBox="1"/>
          <p:nvPr/>
        </p:nvSpPr>
        <p:spPr>
          <a:xfrm>
            <a:off x="8738711" y="1879172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If required, must have a successful 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600" dirty="0">
                <a:solidFill>
                  <a:srgbClr val="662D91"/>
                </a:solidFill>
              </a:rPr>
              <a:t>current score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F280DA-A252-6A1E-1927-91C928EE3B66}"/>
              </a:ext>
            </a:extLst>
          </p:cNvPr>
          <p:cNvSpPr txBox="1"/>
          <p:nvPr/>
        </p:nvSpPr>
        <p:spPr>
          <a:xfrm>
            <a:off x="8738711" y="2836105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Fields that are not required will </a:t>
            </a:r>
            <a:br>
              <a:rPr lang="en-US" sz="1600" dirty="0">
                <a:solidFill>
                  <a:srgbClr val="662D91"/>
                </a:solidFill>
              </a:rPr>
            </a:br>
            <a:r>
              <a:rPr lang="en-US" sz="1600" dirty="0">
                <a:solidFill>
                  <a:srgbClr val="662D91"/>
                </a:solidFill>
              </a:rPr>
              <a:t>be indicated as N/A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AB645-E5A1-A5BD-A7FF-3178A9AFCE3E}"/>
              </a:ext>
            </a:extLst>
          </p:cNvPr>
          <p:cNvSpPr txBox="1"/>
          <p:nvPr/>
        </p:nvSpPr>
        <p:spPr>
          <a:xfrm>
            <a:off x="9111389" y="3853395"/>
            <a:ext cx="2846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Laboratory Attestation will be sent, via DocuSign for IoR/designee completion</a:t>
            </a:r>
          </a:p>
        </p:txBody>
      </p:sp>
    </p:spTree>
    <p:extLst>
      <p:ext uri="{BB962C8B-B14F-4D97-AF65-F5344CB8AC3E}">
        <p14:creationId xmlns:p14="http://schemas.microsoft.com/office/powerpoint/2010/main" val="356858842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8"/>
            <a:ext cx="11201400" cy="1143000"/>
          </a:xfrm>
        </p:spPr>
        <p:txBody>
          <a:bodyPr>
            <a:normAutofit/>
          </a:bodyPr>
          <a:lstStyle/>
          <a:p>
            <a:r>
              <a:rPr lang="en-US" b="1" dirty="0"/>
              <a:t>Non-US (International) LAC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237BF92E-721B-E93D-E4C8-F2874CAC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4"/>
          <a:stretch/>
        </p:blipFill>
        <p:spPr>
          <a:xfrm>
            <a:off x="685800" y="1551941"/>
            <a:ext cx="5816600" cy="299763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45CBA71-9311-9AF4-2785-69390452C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8" b="36322"/>
          <a:stretch/>
        </p:blipFill>
        <p:spPr>
          <a:xfrm>
            <a:off x="5715986" y="1545695"/>
            <a:ext cx="5723313" cy="2287106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00AF3E8-E4FB-6B72-E069-05AD15FFA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4" r="6286"/>
          <a:stretch/>
        </p:blipFill>
        <p:spPr>
          <a:xfrm>
            <a:off x="6075742" y="3991069"/>
            <a:ext cx="5363557" cy="1860331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AC36EB6E-7D39-A4F6-7D9F-34D9BEB91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8" b="72874"/>
          <a:stretch/>
        </p:blipFill>
        <p:spPr>
          <a:xfrm>
            <a:off x="685800" y="4439038"/>
            <a:ext cx="5210065" cy="1860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833E72-3305-F160-4BAB-79F59E372463}"/>
              </a:ext>
            </a:extLst>
          </p:cNvPr>
          <p:cNvSpPr txBox="1"/>
          <p:nvPr/>
        </p:nvSpPr>
        <p:spPr>
          <a:xfrm>
            <a:off x="3229485" y="1423568"/>
            <a:ext cx="2846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Laboratory Attestation will be sent, via DocuSign for IoR/designee completion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3DA93-44AD-B162-9219-A9861E33DDB2}"/>
              </a:ext>
            </a:extLst>
          </p:cNvPr>
          <p:cNvSpPr txBox="1"/>
          <p:nvPr/>
        </p:nvSpPr>
        <p:spPr>
          <a:xfrm>
            <a:off x="8439550" y="4464701"/>
            <a:ext cx="2846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Once all LAC items have been completed, the LC specialist will sign the checklist and submit to DCLOT for their approval and signature</a:t>
            </a:r>
          </a:p>
        </p:txBody>
      </p:sp>
      <p:sp>
        <p:nvSpPr>
          <p:cNvPr id="14" name="Left Arrow 13">
            <a:extLst>
              <a:ext uri="{FF2B5EF4-FFF2-40B4-BE49-F238E27FC236}">
                <a16:creationId xmlns:a16="http://schemas.microsoft.com/office/drawing/2014/main" id="{263B913A-A6CD-B23C-2894-FB56C2663202}"/>
              </a:ext>
            </a:extLst>
          </p:cNvPr>
          <p:cNvSpPr/>
          <p:nvPr/>
        </p:nvSpPr>
        <p:spPr>
          <a:xfrm rot="16200000" flipH="1">
            <a:off x="5724559" y="2000166"/>
            <a:ext cx="702365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3E141E9D-252E-CB63-55D1-06028A835C2D}"/>
              </a:ext>
            </a:extLst>
          </p:cNvPr>
          <p:cNvSpPr/>
          <p:nvPr/>
        </p:nvSpPr>
        <p:spPr>
          <a:xfrm rot="16200000" flipH="1">
            <a:off x="745093" y="4911270"/>
            <a:ext cx="702365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0638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80C0-150D-269D-1488-08E2641D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Non-US (International) LAC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0287-ED54-3E90-7557-9E132C65A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15440"/>
            <a:ext cx="10529888" cy="4185285"/>
          </a:xfrm>
        </p:spPr>
        <p:txBody>
          <a:bodyPr/>
          <a:lstStyle/>
          <a:p>
            <a:r>
              <a:rPr lang="en-US" dirty="0"/>
              <a:t>Once all items are completed, the Lab Specialist will sign the LAC and send to DCLOT for approval/signature. </a:t>
            </a:r>
          </a:p>
          <a:p>
            <a:endParaRPr lang="en-US" dirty="0"/>
          </a:p>
          <a:p>
            <a:r>
              <a:rPr lang="en-US" dirty="0"/>
              <a:t>The Lab Specialist will notify that the site/labs of the laboratory activation, via email, which will include the finalized PAL, PAL-associated documents, DCLOT-signed LAC, </a:t>
            </a:r>
            <a:r>
              <a:rPr lang="en-US" dirty="0" err="1"/>
              <a:t>DocuSigned</a:t>
            </a:r>
            <a:r>
              <a:rPr lang="en-US" dirty="0"/>
              <a:t> laboratory attestation, and lab approval letter.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EF7A5-CFCE-9D7C-78E6-BFB2511D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49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6DB6-7536-2FA0-EDDD-7262ABE2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Suggestions for Expedited </a:t>
            </a:r>
            <a:br>
              <a:rPr lang="en-US" b="1" dirty="0"/>
            </a:br>
            <a:r>
              <a:rPr lang="en-US" b="1" dirty="0"/>
              <a:t>Completion of the </a:t>
            </a:r>
            <a:r>
              <a:rPr lang="en-US" b="1" dirty="0" err="1">
                <a:solidFill>
                  <a:srgbClr val="8CC63F"/>
                </a:solidFill>
              </a:rPr>
              <a:t>MiPALs</a:t>
            </a: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7DE2-BBDB-8233-B43C-54F60DF86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80160"/>
            <a:ext cx="10989366" cy="5279666"/>
          </a:xfrm>
        </p:spPr>
        <p:txBody>
          <a:bodyPr>
            <a:noAutofit/>
          </a:bodyPr>
          <a:lstStyle/>
          <a:p>
            <a:pPr marL="3810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600" dirty="0">
                <a:solidFill>
                  <a:srgbClr val="7030A0"/>
                </a:solidFill>
                <a:latin typeface="+mj-lt"/>
                <a:cs typeface="Gill Sans"/>
                <a:sym typeface="Gill Sans"/>
              </a:rPr>
              <a:t>Address the MiPAL queries in their entirety as soon as possible.</a:t>
            </a:r>
          </a:p>
          <a:p>
            <a:pPr marL="381000"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 lang="en-US" sz="2600" dirty="0">
              <a:solidFill>
                <a:srgbClr val="7030A0"/>
              </a:solidFill>
              <a:latin typeface="+mj-lt"/>
              <a:cs typeface="Gill Sans"/>
              <a:sym typeface="Gill Sans"/>
            </a:endParaRPr>
          </a:p>
          <a:p>
            <a:pPr marL="381000" indent="-228600" defTabSz="9144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600" dirty="0">
                <a:solidFill>
                  <a:srgbClr val="7030A0"/>
                </a:solidFill>
                <a:latin typeface="+mj-lt"/>
              </a:rPr>
              <a:t>Ensure the HIV Algorithms, Specimen Flow Chart are reviewed in their entirety as most delays are caused by preventable errors, including:</a:t>
            </a:r>
          </a:p>
          <a:p>
            <a:pPr marL="1295400" lvl="1" indent="-228600" defTabSz="9144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rgbClr val="7030A0"/>
                </a:solidFill>
                <a:latin typeface="+mj-lt"/>
              </a:rPr>
              <a:t>Copy/Paste HIV Algorithms and Flow Charts from other studies with different requirements. </a:t>
            </a:r>
          </a:p>
          <a:p>
            <a:pPr marL="1295400" lvl="1" indent="-228600" defTabSz="9144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rgbClr val="7030A0"/>
                </a:solidFill>
                <a:latin typeface="+mj-lt"/>
              </a:rPr>
              <a:t>Missing details of instruments and methods</a:t>
            </a:r>
          </a:p>
          <a:p>
            <a:pPr marL="1295400" lvl="1" indent="-228600" defTabSz="9144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rgbClr val="7030A0"/>
                </a:solidFill>
                <a:latin typeface="+mj-lt"/>
              </a:rPr>
              <a:t>Each revision made on the PAL requires the LC representative to review all laboratory components (i.e. EQA/IR/AP status, PAL associated docs, etc..)</a:t>
            </a:r>
            <a:endParaRPr lang="en-US" sz="2000" dirty="0">
              <a:solidFill>
                <a:srgbClr val="7030A0"/>
              </a:solidFill>
              <a:latin typeface="+mj-lt"/>
              <a:cs typeface="Gill Sans"/>
              <a:sym typeface="Gill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6229D-7324-8B7A-366F-C099EB99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6F1EF-5D12-51D1-50C3-B068146ABCE7}"/>
              </a:ext>
            </a:extLst>
          </p:cNvPr>
          <p:cNvSpPr txBox="1"/>
          <p:nvPr/>
        </p:nvSpPr>
        <p:spPr>
          <a:xfrm>
            <a:off x="685800" y="6375160"/>
            <a:ext cx="423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linkClick r:id="rId3"/>
              </a:rPr>
              <a:t>LC Website: </a:t>
            </a:r>
            <a:r>
              <a:rPr lang="en-US" dirty="0">
                <a:hlinkClick r:id="rId3"/>
              </a:rPr>
              <a:t>https://actg-impaact-lc.org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083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6DB6-7536-2FA0-EDDD-7262ABE2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Suggestions for Expedited </a:t>
            </a:r>
            <a:br>
              <a:rPr lang="en-US" b="1" dirty="0"/>
            </a:br>
            <a:r>
              <a:rPr lang="en-US" b="1" dirty="0"/>
              <a:t>Completion of the </a:t>
            </a:r>
            <a:r>
              <a:rPr lang="en-US" b="1" dirty="0" err="1">
                <a:solidFill>
                  <a:srgbClr val="8CC63F"/>
                </a:solidFill>
              </a:rPr>
              <a:t>MiPALs</a:t>
            </a:r>
            <a:endParaRPr lang="en-US" dirty="0">
              <a:solidFill>
                <a:srgbClr val="8CC6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7DE2-BBDB-8233-B43C-54F60DF86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470990"/>
            <a:ext cx="10989366" cy="5194853"/>
          </a:xfrm>
        </p:spPr>
        <p:txBody>
          <a:bodyPr>
            <a:normAutofit lnSpcReduction="10000"/>
          </a:bodyPr>
          <a:lstStyle/>
          <a:p>
            <a:pPr marL="3810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600" dirty="0">
                <a:solidFill>
                  <a:srgbClr val="7030A0"/>
                </a:solidFill>
                <a:latin typeface="+mj-lt"/>
                <a:cs typeface="Gill Sans"/>
                <a:sym typeface="Gill Sans"/>
              </a:rPr>
              <a:t>Ensure the site and laboratory are in communication while completing the MiPAL entries for point of care testing</a:t>
            </a:r>
          </a:p>
          <a:p>
            <a:pPr marL="838200" lvl="1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rgbClr val="7030A0"/>
                </a:solidFill>
                <a:latin typeface="+mj-lt"/>
                <a:cs typeface="Gill Sans"/>
                <a:sym typeface="Gill Sans"/>
              </a:rPr>
              <a:t>i.e. Pregnancy and HIV testing</a:t>
            </a:r>
            <a:br>
              <a:rPr lang="en-US" sz="2000" dirty="0">
                <a:solidFill>
                  <a:srgbClr val="7030A0"/>
                </a:solidFill>
                <a:latin typeface="+mj-lt"/>
                <a:cs typeface="Gill Sans"/>
                <a:sym typeface="Gill Sans"/>
              </a:rPr>
            </a:br>
            <a:endParaRPr lang="en-US" sz="2000" dirty="0">
              <a:solidFill>
                <a:srgbClr val="7030A0"/>
              </a:solidFill>
              <a:latin typeface="+mj-lt"/>
            </a:endParaRPr>
          </a:p>
          <a:p>
            <a:pPr marL="3810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600" dirty="0">
                <a:solidFill>
                  <a:srgbClr val="7030A0"/>
                </a:solidFill>
                <a:latin typeface="+mj-lt"/>
              </a:rPr>
              <a:t>Submit validation documents for new instruments/methods as soon as possible to the LC Validations Team/IQA/VQA providers. </a:t>
            </a:r>
          </a:p>
          <a:p>
            <a:pPr marL="838200" lvl="1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rgbClr val="7030A0"/>
                </a:solidFill>
                <a:latin typeface="+mj-lt"/>
              </a:rPr>
              <a:t>The laboratory is responsible for updating the inventory within the MiLab Central Database.</a:t>
            </a:r>
            <a:br>
              <a:rPr lang="en-US" sz="2000" dirty="0">
                <a:solidFill>
                  <a:srgbClr val="7030A0"/>
                </a:solidFill>
                <a:latin typeface="+mj-lt"/>
              </a:rPr>
            </a:br>
            <a:endParaRPr lang="en-US" sz="2000" dirty="0">
              <a:solidFill>
                <a:srgbClr val="7030A0"/>
              </a:solidFill>
              <a:latin typeface="+mj-lt"/>
            </a:endParaRPr>
          </a:p>
          <a:p>
            <a:pPr marL="381000" lvl="0" indent="-228600" defTabSz="9144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600" dirty="0">
                <a:solidFill>
                  <a:srgbClr val="7030A0"/>
                </a:solidFill>
                <a:latin typeface="+mj-lt"/>
                <a:cs typeface="Gill Sans"/>
                <a:sym typeface="Gill Sans"/>
              </a:rPr>
              <a:t>Monitor EQA status and have a back-up plan in place. Communicate with site labs and LC in times of shortages/failures to increase testing options.</a:t>
            </a:r>
          </a:p>
          <a:p>
            <a:pPr marL="838200" lvl="1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dirty="0">
                <a:solidFill>
                  <a:srgbClr val="7030A0"/>
                </a:solidFill>
                <a:latin typeface="+mj-lt"/>
                <a:cs typeface="Gill Sans"/>
                <a:sym typeface="Gill Sans"/>
              </a:rPr>
              <a:t>The LC is not responsible for granting exceptions/waivers to the laboratories with performance deficiencies but can aid in finding other options.</a:t>
            </a:r>
          </a:p>
          <a:p>
            <a:pPr marL="152400" lvl="0" indent="0" defTabSz="914400"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 lang="en-US" sz="2600" dirty="0">
              <a:solidFill>
                <a:srgbClr val="7030A0"/>
              </a:solidFill>
              <a:latin typeface="+mj-lt"/>
              <a:cs typeface="Gill Sans"/>
              <a:sym typeface="Gill San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6229D-7324-8B7A-366F-C099EB99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6171C-2036-C960-23BF-2E64CEBFBE69}"/>
              </a:ext>
            </a:extLst>
          </p:cNvPr>
          <p:cNvSpPr txBox="1"/>
          <p:nvPr/>
        </p:nvSpPr>
        <p:spPr>
          <a:xfrm>
            <a:off x="685799" y="6296511"/>
            <a:ext cx="423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linkClick r:id="rId3"/>
              </a:rPr>
              <a:t>LC Website: </a:t>
            </a:r>
            <a:r>
              <a:rPr lang="en-US" dirty="0">
                <a:hlinkClick r:id="rId3"/>
              </a:rPr>
              <a:t>https://actg-impaact-lc.org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6130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16DB6-7536-2FA0-EDDD-7262ABE2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11201400" cy="12801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Suggestions for Expedited </a:t>
            </a:r>
            <a:br>
              <a:rPr lang="en-US" b="1" dirty="0"/>
            </a:br>
            <a:r>
              <a:rPr lang="en-US" b="1" dirty="0"/>
              <a:t>Completion of the </a:t>
            </a:r>
            <a:r>
              <a:rPr lang="en-US" b="1" dirty="0">
                <a:solidFill>
                  <a:srgbClr val="662D91"/>
                </a:solidFill>
              </a:rPr>
              <a:t>LAC</a:t>
            </a:r>
            <a:endParaRPr lang="en-US" dirty="0">
              <a:solidFill>
                <a:srgbClr val="662D9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77DE2-BBDB-8233-B43C-54F60DF86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799" y="1280160"/>
            <a:ext cx="10989366" cy="5107388"/>
          </a:xfrm>
        </p:spPr>
        <p:txBody>
          <a:bodyPr>
            <a:normAutofit/>
          </a:bodyPr>
          <a:lstStyle/>
          <a:p>
            <a:pPr marL="152400" indent="0"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endParaRPr lang="en-US" sz="1800" dirty="0">
              <a:solidFill>
                <a:srgbClr val="7030A0"/>
              </a:solidFill>
              <a:latin typeface="+mj-lt"/>
            </a:endParaRPr>
          </a:p>
          <a:p>
            <a:r>
              <a:rPr lang="en-US" sz="2600" dirty="0">
                <a:solidFill>
                  <a:srgbClr val="7030A0"/>
                </a:solidFill>
                <a:latin typeface="+mj-lt"/>
                <a:ea typeface="Gill Sans"/>
                <a:cs typeface="Gill Sans"/>
                <a:sym typeface="Gill Sans"/>
              </a:rPr>
              <a:t>Close the Action Plans and Investigation Reports within the sponsor required timelines. 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  <a:latin typeface="+mj-lt"/>
                <a:ea typeface="Gill Sans"/>
                <a:cs typeface="Gill Sans"/>
                <a:sym typeface="Gill Sans"/>
              </a:rPr>
              <a:t>Failure to complete these items will delay lab activation.</a:t>
            </a:r>
          </a:p>
          <a:p>
            <a:endParaRPr lang="en-US" sz="2600" dirty="0">
              <a:solidFill>
                <a:srgbClr val="662D91"/>
              </a:solidFill>
              <a:latin typeface="+mj-lt"/>
            </a:endParaRPr>
          </a:p>
          <a:p>
            <a:r>
              <a:rPr lang="en-US" sz="2600" dirty="0">
                <a:solidFill>
                  <a:srgbClr val="662D91"/>
                </a:solidFill>
                <a:latin typeface="+mj-lt"/>
              </a:rPr>
              <a:t>Ensure all the </a:t>
            </a:r>
            <a:r>
              <a:rPr lang="en-US" sz="2600" dirty="0">
                <a:solidFill>
                  <a:srgbClr val="8CC63F"/>
                </a:solidFill>
                <a:latin typeface="+mj-lt"/>
              </a:rPr>
              <a:t>Supporting Documents (CAP/CLIA or equivalent (Domestic labs only), SOP Index and signed and dated Laboratory Director CV)</a:t>
            </a:r>
            <a:r>
              <a:rPr lang="en-US" sz="2600" dirty="0">
                <a:solidFill>
                  <a:srgbClr val="662D91"/>
                </a:solidFill>
                <a:latin typeface="+mj-lt"/>
              </a:rPr>
              <a:t> are current and uploaded to the MiLab Central Database.</a:t>
            </a:r>
          </a:p>
          <a:p>
            <a:pPr lvl="1"/>
            <a:r>
              <a:rPr lang="en-US" sz="2000" dirty="0">
                <a:solidFill>
                  <a:srgbClr val="662D91"/>
                </a:solidFill>
                <a:latin typeface="+mj-lt"/>
              </a:rPr>
              <a:t>Laboratory Attestation items (IATA, PK Training tutorials, Reference Ranges…) </a:t>
            </a:r>
            <a:br>
              <a:rPr lang="en-US" sz="2000" dirty="0">
                <a:solidFill>
                  <a:srgbClr val="662D91"/>
                </a:solidFill>
                <a:latin typeface="+mj-lt"/>
              </a:rPr>
            </a:br>
            <a:r>
              <a:rPr lang="en-US" sz="2000" dirty="0">
                <a:solidFill>
                  <a:srgbClr val="662D91"/>
                </a:solidFill>
                <a:latin typeface="+mj-lt"/>
              </a:rPr>
              <a:t>do </a:t>
            </a:r>
            <a:r>
              <a:rPr lang="en-US" sz="2000" u="sng" dirty="0">
                <a:solidFill>
                  <a:srgbClr val="662D91"/>
                </a:solidFill>
                <a:latin typeface="+mj-lt"/>
              </a:rPr>
              <a:t>not</a:t>
            </a:r>
            <a:r>
              <a:rPr lang="en-US" sz="2000" dirty="0">
                <a:solidFill>
                  <a:srgbClr val="662D91"/>
                </a:solidFill>
                <a:latin typeface="+mj-lt"/>
              </a:rPr>
              <a:t> need to be uploaded to the Supporting Documents Section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6229D-7324-8B7A-366F-C099EB99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78608-63A8-10DB-690B-27F03F15C6C5}"/>
              </a:ext>
            </a:extLst>
          </p:cNvPr>
          <p:cNvSpPr txBox="1"/>
          <p:nvPr/>
        </p:nvSpPr>
        <p:spPr>
          <a:xfrm>
            <a:off x="785812" y="6387548"/>
            <a:ext cx="423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linkClick r:id="rId2"/>
              </a:rPr>
              <a:t>LC Website: </a:t>
            </a:r>
            <a:r>
              <a:rPr lang="en-US" dirty="0">
                <a:hlinkClick r:id="rId2"/>
              </a:rPr>
              <a:t>https://actg-impaact-lc.org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92539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EBB7-C6F0-2C77-6B4A-B70C75FE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0333"/>
            <a:ext cx="11201400" cy="1143001"/>
          </a:xfrm>
        </p:spPr>
        <p:txBody>
          <a:bodyPr/>
          <a:lstStyle/>
          <a:p>
            <a:r>
              <a:rPr lang="en-US" b="1" dirty="0"/>
              <a:t> Questions &amp; Helpful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220F1-4702-5F0D-1022-43CBEEBC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510" y="1420492"/>
            <a:ext cx="6542690" cy="4858931"/>
          </a:xfrm>
        </p:spPr>
        <p:txBody>
          <a:bodyPr/>
          <a:lstStyle/>
          <a:p>
            <a:r>
              <a:rPr lang="en-US" b="1" dirty="0"/>
              <a:t>IMPAACT Lab Center Website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https://actg-impaact-lc.org</a:t>
            </a:r>
            <a:r>
              <a:rPr lang="en-US" dirty="0"/>
              <a:t>)</a:t>
            </a:r>
          </a:p>
          <a:p>
            <a:pPr lvl="1"/>
            <a:r>
              <a:rPr lang="en-US" b="1" u="sng" dirty="0"/>
              <a:t>Resource Tab</a:t>
            </a:r>
            <a:r>
              <a:rPr lang="en-US" dirty="0"/>
              <a:t>: Helpful Documents and Training Videos </a:t>
            </a:r>
          </a:p>
          <a:p>
            <a:pPr lvl="1"/>
            <a:r>
              <a:rPr lang="en-US" b="1" u="sng" dirty="0"/>
              <a:t>FAQ Tab</a:t>
            </a:r>
            <a:r>
              <a:rPr lang="en-US" dirty="0"/>
              <a:t>: MiLab Central Database, PAL/DAL, Validations, Document Upload Questions…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IMPAACT Lab Center Listserv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impaact.qaqc@fstrf.org</a:t>
            </a:r>
            <a:r>
              <a:rPr 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7FE31-0193-AEE8-9E14-224C994B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3175"/>
            <a:ext cx="685800" cy="1143000"/>
          </a:xfrm>
        </p:spPr>
        <p:txBody>
          <a:bodyPr/>
          <a:lstStyle/>
          <a:p>
            <a:fld id="{229F4CAC-D959-4100-86DF-E7EAE23743F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D1C82-18F6-B6D3-3B8D-35036C7F3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47" y="1748325"/>
            <a:ext cx="4203263" cy="42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566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09-0E91-A153-7B7E-AACFCE43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1220"/>
            <a:ext cx="11201400" cy="1448980"/>
          </a:xfrm>
        </p:spPr>
        <p:txBody>
          <a:bodyPr>
            <a:normAutofit/>
          </a:bodyPr>
          <a:lstStyle/>
          <a:p>
            <a:r>
              <a:rPr lang="en-US" b="1" dirty="0"/>
              <a:t>What is the Laboratory Activation Checklist (LAC)?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C7FF-CA9C-2B48-E4E6-EA2A7A32C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 document to aid in tracking the progress of the selected laboratories that will support a site for the study.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Outlines all the requirements that must be completed prior to receiving laboratory approval for a study.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94ED-B731-FA99-0B6D-0AE58F26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337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D04C4B-6DBB-6276-8512-DAF7888E02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r="21843"/>
          <a:stretch/>
        </p:blipFill>
        <p:spPr>
          <a:xfrm>
            <a:off x="684153" y="2003083"/>
            <a:ext cx="4860784" cy="485530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83213-A2A6-4E3D-9596-4D4F99B9A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710" y="1280160"/>
            <a:ext cx="608549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6000" dirty="0">
              <a:solidFill>
                <a:srgbClr val="43636C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43636C"/>
                </a:solidFill>
                <a:latin typeface="Arial"/>
                <a:cs typeface="Arial"/>
              </a:rPr>
              <a:t>Thank you for your continued efforts and support!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80D26-FF1E-2C1A-3334-F37CFA95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3824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09-0E91-A153-7B7E-AACFCE43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1220"/>
            <a:ext cx="11201400" cy="1448980"/>
          </a:xfrm>
        </p:spPr>
        <p:txBody>
          <a:bodyPr>
            <a:normAutofit/>
          </a:bodyPr>
          <a:lstStyle/>
          <a:p>
            <a:r>
              <a:rPr lang="en-US" b="1" dirty="0"/>
              <a:t>What is the Purpose of the LAC?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C7FF-CA9C-2B48-E4E6-EA2A7A32C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LAC:</a:t>
            </a:r>
          </a:p>
          <a:p>
            <a:pPr lvl="1"/>
            <a:r>
              <a:rPr lang="en-US" dirty="0"/>
              <a:t> ensures all laboratory assays will be performed in a compliant setting and all laboratory infrastructure is established to support the proposed study</a:t>
            </a:r>
          </a:p>
          <a:p>
            <a:pPr lvl="1"/>
            <a:r>
              <a:rPr lang="en-US" dirty="0"/>
              <a:t> allows for a clear and comprehensive list of outstanding requirements between the site, laboratory, and LC representatives</a:t>
            </a:r>
          </a:p>
          <a:p>
            <a:pPr lvl="1"/>
            <a:r>
              <a:rPr lang="en-US" dirty="0"/>
              <a:t> ensures adherence set out by ICH, FDA, EMA, and DAIDS</a:t>
            </a:r>
          </a:p>
          <a:p>
            <a:pPr lvl="1"/>
            <a:r>
              <a:rPr lang="en-US" dirty="0"/>
              <a:t> is a DAIDS required document to be filed within the electronic Trial Master File (eTMF)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94ED-B731-FA99-0B6D-0AE58F26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5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1C09-0E91-A153-7B7E-AACFCE436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2610"/>
            <a:ext cx="11201400" cy="943565"/>
          </a:xfrm>
        </p:spPr>
        <p:txBody>
          <a:bodyPr>
            <a:normAutofit/>
          </a:bodyPr>
          <a:lstStyle/>
          <a:p>
            <a:r>
              <a:rPr lang="en-US" b="1" dirty="0"/>
              <a:t>Laboratory Activation Initiation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C7FF-CA9C-2B48-E4E6-EA2A7A32C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6176"/>
            <a:ext cx="11201400" cy="5286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protocol-specific Laboratory Specialist(s) will initiate the Laboratory Activation process with a Welcome Email and the release of the Domestic Analyte List (DAL)/Protocol Analyte List (PAL).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pPr lvl="1"/>
            <a:r>
              <a:rPr lang="en-US" dirty="0"/>
              <a:t>The Welcome Email will:</a:t>
            </a:r>
          </a:p>
          <a:p>
            <a:pPr lvl="2"/>
            <a:r>
              <a:rPr lang="en-US" dirty="0"/>
              <a:t>Provide an introduction of the Laboratory Specialist(s) for the study</a:t>
            </a:r>
          </a:p>
          <a:p>
            <a:pPr lvl="2"/>
            <a:r>
              <a:rPr lang="en-US" dirty="0"/>
              <a:t>Outline the requirements for receiving Laboratory Activation</a:t>
            </a:r>
          </a:p>
          <a:p>
            <a:pPr lvl="2"/>
            <a:r>
              <a:rPr lang="en-US" dirty="0"/>
              <a:t>Include a blank LAC, for reference</a:t>
            </a:r>
          </a:p>
          <a:p>
            <a:pPr lvl="2"/>
            <a:r>
              <a:rPr lang="en-US" dirty="0"/>
              <a:t>Template Specimen Flowchart (for Non-US/International Sites only)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LAC will be sent to the Site/Labs periodically during initiation until the completion of laboratory activation.</a:t>
            </a:r>
          </a:p>
          <a:p>
            <a:pPr lvl="1"/>
            <a:r>
              <a:rPr lang="en-US" dirty="0"/>
              <a:t>Site/Labs can request an updated LAC at any time from their study-specific Laboratory Specialist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C94ED-B731-FA99-0B6D-0AE58F26E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5971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24328-C6AE-26DF-3D3B-9FC09016C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F3CFB-68B7-605D-62DF-B9550316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0E789F-945E-97A8-6F58-9C2FBD13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02" y="232222"/>
            <a:ext cx="9867398" cy="3196778"/>
          </a:xfrm>
        </p:spPr>
        <p:txBody>
          <a:bodyPr/>
          <a:lstStyle/>
          <a:p>
            <a:r>
              <a:rPr lang="en-US" b="1" dirty="0"/>
              <a:t>US (Domestic) LAC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507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8"/>
            <a:ext cx="11201400" cy="1143000"/>
          </a:xfrm>
        </p:spPr>
        <p:txBody>
          <a:bodyPr>
            <a:normAutofit/>
          </a:bodyPr>
          <a:lstStyle/>
          <a:p>
            <a:r>
              <a:rPr lang="en-US" b="1" dirty="0"/>
              <a:t>US (Domestic) LAC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5F0A34-8F19-CA67-1276-5A0A6EEDD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280160"/>
            <a:ext cx="11201400" cy="52979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Site/Labs are responsible for: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1. Completion of the Domestic Analyte List (DAL)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2. Current documentation for each testing laboratory, for the duration of the study: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CAP accreditation (or equivalent)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CLIA certification (or equivalent)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US" dirty="0"/>
              <a:t>* All documentation should be submitted via the MiLab Central Database (</a:t>
            </a:r>
            <a:r>
              <a:rPr lang="en-US" dirty="0">
                <a:hlinkClick r:id="rId2"/>
              </a:rPr>
              <a:t>www.milabcentral.org</a:t>
            </a:r>
            <a:r>
              <a:rPr lang="en-US" dirty="0"/>
              <a:t>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3. Completion of the Laboratory Attestation, via DocuSign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882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8"/>
            <a:ext cx="11201400" cy="1143000"/>
          </a:xfrm>
        </p:spPr>
        <p:txBody>
          <a:bodyPr>
            <a:normAutofit/>
          </a:bodyPr>
          <a:lstStyle/>
          <a:p>
            <a:r>
              <a:rPr lang="en-US" b="1" dirty="0"/>
              <a:t>US (Domestic) LAC Template</a:t>
            </a:r>
          </a:p>
        </p:txBody>
      </p:sp>
      <p:pic>
        <p:nvPicPr>
          <p:cNvPr id="3" name="Content Placeholder 2" descr="A screenshot of a lab registration&#10;&#10;Description automatically generated">
            <a:extLst>
              <a:ext uri="{FF2B5EF4-FFF2-40B4-BE49-F238E27FC236}">
                <a16:creationId xmlns:a16="http://schemas.microsoft.com/office/drawing/2014/main" id="{0D795806-F43E-9307-007E-4CADDED2D4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1863"/>
          <a:stretch/>
        </p:blipFill>
        <p:spPr>
          <a:xfrm>
            <a:off x="825500" y="1447800"/>
            <a:ext cx="5791722" cy="520033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3D2CA-84E2-D358-33B9-2855089D0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8320" r="3315" b="6856"/>
          <a:stretch/>
        </p:blipFill>
        <p:spPr>
          <a:xfrm>
            <a:off x="6419460" y="1360662"/>
            <a:ext cx="5337111" cy="2068338"/>
          </a:xfrm>
          <a:prstGeom prst="rect">
            <a:avLst/>
          </a:prstGeom>
        </p:spPr>
      </p:pic>
      <p:pic>
        <p:nvPicPr>
          <p:cNvPr id="10" name="Picture 9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46764478-B7FF-6850-DE85-CECF68AD2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0"/>
          <a:stretch/>
        </p:blipFill>
        <p:spPr>
          <a:xfrm>
            <a:off x="6096000" y="3463766"/>
            <a:ext cx="5867400" cy="756542"/>
          </a:xfrm>
          <a:prstGeom prst="rect">
            <a:avLst/>
          </a:prstGeo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5BEE2F3-8A37-66DC-A644-FBB489273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-1578" b="21659"/>
          <a:stretch/>
        </p:blipFill>
        <p:spPr>
          <a:xfrm>
            <a:off x="6419460" y="4147012"/>
            <a:ext cx="5251430" cy="1831001"/>
          </a:xfrm>
          <a:prstGeom prst="rect">
            <a:avLst/>
          </a:prstGeom>
        </p:spPr>
      </p:pic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85FCFA8B-5C3B-461B-05D6-C06332B93639}"/>
              </a:ext>
            </a:extLst>
          </p:cNvPr>
          <p:cNvSpPr txBox="1"/>
          <p:nvPr/>
        </p:nvSpPr>
        <p:spPr>
          <a:xfrm>
            <a:off x="1073281" y="5562947"/>
            <a:ext cx="2518057" cy="3539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850" b="1" dirty="0">
                <a:solidFill>
                  <a:srgbClr val="000000"/>
                </a:solidFill>
              </a:rPr>
              <a:t>Associated Routine Testing Laboratories listed on the Domestic Analyte List</a:t>
            </a:r>
          </a:p>
        </p:txBody>
      </p:sp>
      <p:sp>
        <p:nvSpPr>
          <p:cNvPr id="16" name="Left Arrow 15">
            <a:extLst>
              <a:ext uri="{FF2B5EF4-FFF2-40B4-BE49-F238E27FC236}">
                <a16:creationId xmlns:a16="http://schemas.microsoft.com/office/drawing/2014/main" id="{6E5C317F-F24B-AB9F-D19C-C125CD7CD7A4}"/>
              </a:ext>
            </a:extLst>
          </p:cNvPr>
          <p:cNvSpPr/>
          <p:nvPr/>
        </p:nvSpPr>
        <p:spPr>
          <a:xfrm rot="5400000" flipH="1">
            <a:off x="8602790" y="1176359"/>
            <a:ext cx="702365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5295A09C-D477-33AB-B49E-F8343F9CF439}"/>
              </a:ext>
            </a:extLst>
          </p:cNvPr>
          <p:cNvSpPr/>
          <p:nvPr/>
        </p:nvSpPr>
        <p:spPr>
          <a:xfrm rot="5400000" flipH="1">
            <a:off x="9854145" y="1176359"/>
            <a:ext cx="702365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1EAAF6-B73B-9227-D3FE-D79E4DA14909}"/>
              </a:ext>
            </a:extLst>
          </p:cNvPr>
          <p:cNvSpPr txBox="1"/>
          <p:nvPr/>
        </p:nvSpPr>
        <p:spPr>
          <a:xfrm>
            <a:off x="8534401" y="3050757"/>
            <a:ext cx="31364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These documents can be uploaded while completing the DAL </a:t>
            </a:r>
            <a:r>
              <a:rPr lang="en-US" sz="1400" u="sng" dirty="0">
                <a:solidFill>
                  <a:schemeClr val="accent3"/>
                </a:solidFill>
              </a:rPr>
              <a:t>or</a:t>
            </a:r>
            <a:r>
              <a:rPr lang="en-US" sz="1400" dirty="0">
                <a:solidFill>
                  <a:schemeClr val="accent3"/>
                </a:solidFill>
              </a:rPr>
              <a:t> uploaded to the MiLab Central Database (</a:t>
            </a:r>
            <a:r>
              <a:rPr lang="en-US" sz="1400" dirty="0">
                <a:solidFill>
                  <a:srgbClr val="0432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www.milabcentral.org</a:t>
            </a:r>
            <a:r>
              <a:rPr lang="en-US" sz="1400" dirty="0">
                <a:solidFill>
                  <a:schemeClr val="accent3"/>
                </a:solidFill>
              </a:rPr>
              <a:t>)  to the Supporting Documents section.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B29C3-3CFF-3CEA-BC15-AAFB38B12593}"/>
              </a:ext>
            </a:extLst>
          </p:cNvPr>
          <p:cNvSpPr txBox="1"/>
          <p:nvPr/>
        </p:nvSpPr>
        <p:spPr>
          <a:xfrm>
            <a:off x="8534401" y="1952223"/>
            <a:ext cx="3580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CC63F"/>
                </a:solidFill>
              </a:rPr>
              <a:t>To be presented in further detail </a:t>
            </a:r>
            <a:br>
              <a:rPr lang="en-US" sz="1400" dirty="0">
                <a:solidFill>
                  <a:srgbClr val="8CC63F"/>
                </a:solidFill>
              </a:rPr>
            </a:br>
            <a:r>
              <a:rPr lang="en-US" sz="1400" dirty="0">
                <a:solidFill>
                  <a:srgbClr val="8CC63F"/>
                </a:solidFill>
              </a:rPr>
              <a:t>by Sara Zabih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Completed through the MiLab Central Database (</a:t>
            </a:r>
            <a:r>
              <a:rPr lang="en-US" sz="1400" dirty="0">
                <a:solidFill>
                  <a:srgbClr val="0432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www.milabcentral.org</a:t>
            </a:r>
            <a:r>
              <a:rPr lang="en-US" sz="1400" dirty="0">
                <a:solidFill>
                  <a:schemeClr val="accent3"/>
                </a:solidFill>
              </a:rPr>
              <a:t>) </a:t>
            </a:r>
            <a:br>
              <a:rPr lang="en-US" sz="1400" dirty="0">
                <a:solidFill>
                  <a:schemeClr val="accent3"/>
                </a:solidFill>
              </a:rPr>
            </a:b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A12DD0-44E3-DCD5-7BF2-47F042B08699}"/>
              </a:ext>
            </a:extLst>
          </p:cNvPr>
          <p:cNvSpPr txBox="1"/>
          <p:nvPr/>
        </p:nvSpPr>
        <p:spPr>
          <a:xfrm>
            <a:off x="8414006" y="4700800"/>
            <a:ext cx="3580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62D91"/>
                </a:solidFill>
              </a:rPr>
              <a:t>If required, must have a successful </a:t>
            </a:r>
            <a:br>
              <a:rPr lang="en-US" sz="1400" dirty="0">
                <a:solidFill>
                  <a:srgbClr val="662D91"/>
                </a:solidFill>
              </a:rPr>
            </a:br>
            <a:r>
              <a:rPr lang="en-US" sz="1400" dirty="0">
                <a:solidFill>
                  <a:srgbClr val="662D91"/>
                </a:solidFill>
              </a:rPr>
              <a:t>current score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8054E0-AFFB-F68D-2FA0-45FB3DE934E5}"/>
              </a:ext>
            </a:extLst>
          </p:cNvPr>
          <p:cNvSpPr txBox="1"/>
          <p:nvPr/>
        </p:nvSpPr>
        <p:spPr>
          <a:xfrm>
            <a:off x="8507921" y="5528243"/>
            <a:ext cx="3248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662D91"/>
                </a:solidFill>
              </a:rPr>
              <a:t>If required, lab must be IQA-approved. </a:t>
            </a:r>
          </a:p>
          <a:p>
            <a:r>
              <a:rPr lang="en-US" sz="1400" dirty="0">
                <a:solidFill>
                  <a:srgbClr val="662D91"/>
                </a:solidFill>
              </a:rPr>
              <a:t>If not required, field will be indicated as N/A</a:t>
            </a:r>
          </a:p>
        </p:txBody>
      </p:sp>
    </p:spTree>
    <p:extLst>
      <p:ext uri="{BB962C8B-B14F-4D97-AF65-F5344CB8AC3E}">
        <p14:creationId xmlns:p14="http://schemas.microsoft.com/office/powerpoint/2010/main" val="12083837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8C7F60-EC9A-06FF-D742-C9121727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58"/>
            <a:ext cx="11201400" cy="1143000"/>
          </a:xfrm>
        </p:spPr>
        <p:txBody>
          <a:bodyPr>
            <a:normAutofit/>
          </a:bodyPr>
          <a:lstStyle/>
          <a:p>
            <a:r>
              <a:rPr lang="en-US" b="1" dirty="0"/>
              <a:t>US (Domestic) LAC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5EDF5-DFD6-4103-B660-249EA271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D233CDB-70BB-41D8-9E7E-475A1101E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9058"/>
            <a:ext cx="5777179" cy="2235517"/>
          </a:xfrm>
          <a:prstGeom prst="rect">
            <a:avLst/>
          </a:prstGeom>
        </p:spPr>
      </p:pic>
      <p:pic>
        <p:nvPicPr>
          <p:cNvPr id="12" name="Picture 11" descr="A screenshot of a document&#10;&#10;Description automatically generated">
            <a:extLst>
              <a:ext uri="{FF2B5EF4-FFF2-40B4-BE49-F238E27FC236}">
                <a16:creationId xmlns:a16="http://schemas.microsoft.com/office/drawing/2014/main" id="{080B9D36-A993-5FBC-3C44-D0154DBC6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13"/>
          <a:stretch/>
        </p:blipFill>
        <p:spPr>
          <a:xfrm>
            <a:off x="685800" y="3584575"/>
            <a:ext cx="5664200" cy="3270250"/>
          </a:xfrm>
          <a:prstGeom prst="rect">
            <a:avLst/>
          </a:prstGeom>
        </p:spPr>
      </p:pic>
      <p:pic>
        <p:nvPicPr>
          <p:cNvPr id="15" name="Picture 14" descr="A screenshot of a document&#10;&#10;Description automatically generated">
            <a:extLst>
              <a:ext uri="{FF2B5EF4-FFF2-40B4-BE49-F238E27FC236}">
                <a16:creationId xmlns:a16="http://schemas.microsoft.com/office/drawing/2014/main" id="{463070AC-FC75-4D63-8DB4-9C869D108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5"/>
          <a:stretch/>
        </p:blipFill>
        <p:spPr>
          <a:xfrm>
            <a:off x="6342990" y="1349058"/>
            <a:ext cx="5664200" cy="2626042"/>
          </a:xfrm>
          <a:prstGeom prst="rect">
            <a:avLst/>
          </a:prstGeom>
        </p:spPr>
      </p:pic>
      <p:pic>
        <p:nvPicPr>
          <p:cNvPr id="17" name="Picture 16" descr="A screen shot of a computer&#10;&#10;Description automatically generated">
            <a:extLst>
              <a:ext uri="{FF2B5EF4-FFF2-40B4-BE49-F238E27FC236}">
                <a16:creationId xmlns:a16="http://schemas.microsoft.com/office/drawing/2014/main" id="{E1A4FE7C-041B-F50B-0F4C-49895C50C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6203290" y="3917950"/>
            <a:ext cx="5803900" cy="1902142"/>
          </a:xfrm>
          <a:prstGeom prst="rect">
            <a:avLst/>
          </a:prstGeom>
        </p:spPr>
      </p:pic>
      <p:sp>
        <p:nvSpPr>
          <p:cNvPr id="18" name="Left Arrow 17">
            <a:extLst>
              <a:ext uri="{FF2B5EF4-FFF2-40B4-BE49-F238E27FC236}">
                <a16:creationId xmlns:a16="http://schemas.microsoft.com/office/drawing/2014/main" id="{BF428164-BF2B-7CE2-9C03-E7BAE6763582}"/>
              </a:ext>
            </a:extLst>
          </p:cNvPr>
          <p:cNvSpPr/>
          <p:nvPr/>
        </p:nvSpPr>
        <p:spPr>
          <a:xfrm rot="1317821" flipH="1">
            <a:off x="5998816" y="1221925"/>
            <a:ext cx="702365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A2D243B1-D64E-A9FD-4E6A-92A0E2ED0988}"/>
              </a:ext>
            </a:extLst>
          </p:cNvPr>
          <p:cNvSpPr/>
          <p:nvPr/>
        </p:nvSpPr>
        <p:spPr>
          <a:xfrm rot="1380803" flipH="1">
            <a:off x="410454" y="4721828"/>
            <a:ext cx="679559" cy="38016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CDA364-EBE9-CBE9-4AAB-AE996BE7751A}"/>
              </a:ext>
            </a:extLst>
          </p:cNvPr>
          <p:cNvSpPr txBox="1"/>
          <p:nvPr/>
        </p:nvSpPr>
        <p:spPr>
          <a:xfrm>
            <a:off x="8545567" y="4448800"/>
            <a:ext cx="2846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62D91"/>
                </a:solidFill>
              </a:rPr>
              <a:t>Once all LAC items have been completed, the LC specialist will sign the checklist and submit to DCLOT for their approval and signature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056A0-102F-FC0D-CFB1-EA89E357BB1F}"/>
              </a:ext>
            </a:extLst>
          </p:cNvPr>
          <p:cNvSpPr txBox="1"/>
          <p:nvPr/>
        </p:nvSpPr>
        <p:spPr>
          <a:xfrm>
            <a:off x="3341447" y="3254437"/>
            <a:ext cx="3380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2D91"/>
                </a:solidFill>
              </a:rPr>
              <a:t>Laboratory Attestation will be sent, via DocuSign for IoR/designee completion</a:t>
            </a:r>
          </a:p>
        </p:txBody>
      </p:sp>
    </p:spTree>
    <p:extLst>
      <p:ext uri="{BB962C8B-B14F-4D97-AF65-F5344CB8AC3E}">
        <p14:creationId xmlns:p14="http://schemas.microsoft.com/office/powerpoint/2010/main" val="25303024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80C0-150D-269D-1488-08E2641D2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 (Domestic) LAC Completion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0287-ED54-3E90-7557-9E132C65A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15440"/>
            <a:ext cx="10529888" cy="4185285"/>
          </a:xfrm>
        </p:spPr>
        <p:txBody>
          <a:bodyPr/>
          <a:lstStyle/>
          <a:p>
            <a:r>
              <a:rPr lang="en-US" dirty="0"/>
              <a:t>Once all items are completed, the Lab Specialist will sign the LAC and send to DCLOT for approval/signature. </a:t>
            </a:r>
          </a:p>
          <a:p>
            <a:endParaRPr lang="en-US" dirty="0"/>
          </a:p>
          <a:p>
            <a:r>
              <a:rPr lang="en-US" dirty="0"/>
              <a:t>The Lab Specialist will notify that the site/labs of the laboratory activation, via email, which will include the finalized DAL, DCLOT-signed LAC, and lab approval letter.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8EF7A5-CFCE-9D7C-78E6-BFB2511D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4CAC-D959-4100-86DF-E7EAE23743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02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IMPAACT">
      <a:dk1>
        <a:srgbClr val="44646C"/>
      </a:dk1>
      <a:lt1>
        <a:sysClr val="window" lastClr="FFFFFF"/>
      </a:lt1>
      <a:dk2>
        <a:srgbClr val="44646C"/>
      </a:dk2>
      <a:lt2>
        <a:srgbClr val="E7E6E6"/>
      </a:lt2>
      <a:accent1>
        <a:srgbClr val="239CCF"/>
      </a:accent1>
      <a:accent2>
        <a:srgbClr val="8CC63F"/>
      </a:accent2>
      <a:accent3>
        <a:srgbClr val="662D91"/>
      </a:accent3>
      <a:accent4>
        <a:srgbClr val="C9C9C9"/>
      </a:accent4>
      <a:accent5>
        <a:srgbClr val="5B9BD5"/>
      </a:accent5>
      <a:accent6>
        <a:srgbClr val="70AD47"/>
      </a:accent6>
      <a:hlink>
        <a:srgbClr val="239CCF"/>
      </a:hlink>
      <a:folHlink>
        <a:srgbClr val="662D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690AEE5585404D932D316F502955CB" ma:contentTypeVersion="19" ma:contentTypeDescription="Create a new document." ma:contentTypeScope="" ma:versionID="9d6ac8a2aaf2e20ebb9bf6b390703bb0">
  <xsd:schema xmlns:xsd="http://www.w3.org/2001/XMLSchema" xmlns:xs="http://www.w3.org/2001/XMLSchema" xmlns:p="http://schemas.microsoft.com/office/2006/metadata/properties" xmlns:ns2="1c7b03b4-81f9-4c48-8c9b-412d06db72b9" xmlns:ns3="bc1e4976-e9f6-4932-bbda-9a33bdd736c9" targetNamespace="http://schemas.microsoft.com/office/2006/metadata/properties" ma:root="true" ma:fieldsID="106519abbafbc9b16bbff91d9eb8a640" ns2:_="" ns3:_="">
    <xsd:import namespace="1c7b03b4-81f9-4c48-8c9b-412d06db72b9"/>
    <xsd:import namespace="bc1e4976-e9f6-4932-bbda-9a33bdd73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en_x0020_with_x0020_Seclo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b03b4-81f9-4c48-8c9b-412d06db72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955067c-4844-4e4f-970b-73b17f1117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en_x0020_with_x0020_Seclore" ma:index="26" nillable="true" ma:displayName="Open with Seclore" ma:hidden="true" ma:internalName="Open_x0020_with_x0020_Seclor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e4976-e9f6-4932-bbda-9a33bdd73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758e1aa-6c4b-459c-8800-d77f1757deac}" ma:internalName="TaxCatchAll" ma:showField="CatchAllData" ma:web="bc1e4976-e9f6-4932-bbda-9a33bdd736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7b03b4-81f9-4c48-8c9b-412d06db72b9">
      <Terms xmlns="http://schemas.microsoft.com/office/infopath/2007/PartnerControls"/>
    </lcf76f155ced4ddcb4097134ff3c332f>
    <TaxCatchAll xmlns="bc1e4976-e9f6-4932-bbda-9a33bdd736c9" xsi:nil="true"/>
    <Open_x0020_with_x0020_Seclore xmlns="1c7b03b4-81f9-4c48-8c9b-412d06db72b9" xsi:nil="true"/>
  </documentManagement>
</p:properties>
</file>

<file path=customXml/itemProps1.xml><?xml version="1.0" encoding="utf-8"?>
<ds:datastoreItem xmlns:ds="http://schemas.openxmlformats.org/officeDocument/2006/customXml" ds:itemID="{CB086534-5238-46DB-AEBF-73DFC8E5DE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1AC798-9C1F-40E4-B8D9-BDB7BA95E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b03b4-81f9-4c48-8c9b-412d06db72b9"/>
    <ds:schemaRef ds:uri="bc1e4976-e9f6-4932-bbda-9a33bdd736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69309-D9C6-4F89-8D41-9CF0FC7E9104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1c7b03b4-81f9-4c48-8c9b-412d06db72b9"/>
    <ds:schemaRef ds:uri="http://schemas.microsoft.com/office/2006/documentManagement/types"/>
    <ds:schemaRef ds:uri="http://schemas.openxmlformats.org/package/2006/metadata/core-properties"/>
    <ds:schemaRef ds:uri="bc1e4976-e9f6-4932-bbda-9a33bdd736c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1506</Words>
  <Application>Microsoft Macintosh PowerPoint</Application>
  <PresentationFormat>Widescreen</PresentationFormat>
  <Paragraphs>150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Office Theme</vt:lpstr>
      <vt:lpstr>IMPAACT Laboratory Center Interactive   Laboratory Activation Checklist</vt:lpstr>
      <vt:lpstr>What is the Laboratory Activation Checklist (LAC)?</vt:lpstr>
      <vt:lpstr>What is the Purpose of the LAC? </vt:lpstr>
      <vt:lpstr>Laboratory Activation Initiation</vt:lpstr>
      <vt:lpstr>US (Domestic) LAC</vt:lpstr>
      <vt:lpstr>US (Domestic) LAC Requirements</vt:lpstr>
      <vt:lpstr>US (Domestic) LAC Template</vt:lpstr>
      <vt:lpstr>US (Domestic) LAC Template</vt:lpstr>
      <vt:lpstr>US (Domestic) LAC Completion</vt:lpstr>
      <vt:lpstr>Non-US (International) LAC</vt:lpstr>
      <vt:lpstr>Non-US (International) LAC Requirements</vt:lpstr>
      <vt:lpstr>Non-US (International) LAC</vt:lpstr>
      <vt:lpstr>Non-US (International) LAC</vt:lpstr>
      <vt:lpstr>Non-US (International) LAC Template</vt:lpstr>
      <vt:lpstr>Non-US (International) LAC Completion</vt:lpstr>
      <vt:lpstr>Suggestions for Expedited  Completion of the MiPALs</vt:lpstr>
      <vt:lpstr>Suggestions for Expedited  Completion of the MiPALs</vt:lpstr>
      <vt:lpstr>Suggestions for Expedited  Completion of the LAC</vt:lpstr>
      <vt:lpstr> Questions &amp; Helpful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slide</dc:title>
  <dc:creator>Katie McCarthy</dc:creator>
  <cp:lastModifiedBy>Beijer, Ceora M.</cp:lastModifiedBy>
  <cp:revision>62</cp:revision>
  <dcterms:created xsi:type="dcterms:W3CDTF">2023-02-10T19:43:49Z</dcterms:created>
  <dcterms:modified xsi:type="dcterms:W3CDTF">2025-01-30T19:24:27Z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0x010100E8690AEE5585404D932D316F502955CB</vt:lpwstr>
  </property>
  <property fmtid="{D5CDD505-2E9C-101B-9397-08002B2CF9AE}" pid="3" name="MediaServiceImageTags">
    <vt:lpwstr/>
  </property>
</Properties>
</file>